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cf2b6f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cf2b6f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11ac01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11ac01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11ac01f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11ac01f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Telecommunication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Accelerometers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quality standards,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card standards.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4004aefc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4004aefc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4004aef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4004aef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fa6679403_0_3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fa6679403_0_3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004aefc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004aefc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each of the hardware is and why we picked 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fa6679403_0_3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fa6679403_0_3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004aefc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004aefc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420a38f7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420a38f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20a38f7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20a38f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at the same time … is durable and comfortable enough to be used like any regular football helmet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software connect to the helmet will enable … to monitor…. And send alerts ..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cf2b6f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cf2b6f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f2b6fd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f2b6fd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cf2b6f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cf2b6f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4cf2b6f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4cf2b6f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004aefc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004aef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4004aefc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4004aefc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004aefc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004aefc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004aefc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004aefc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Connectivity </a:t>
            </a: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</a:t>
            </a:r>
            <a:r>
              <a:rPr lang="en"/>
              <a:t>compatibility</a:t>
            </a:r>
            <a:r>
              <a:rPr lang="en"/>
              <a:t> </a:t>
            </a: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requirements ( temperature, G force)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requirements (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004aef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004aef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4364073" y="-3213"/>
            <a:ext cx="4779927" cy="2524130"/>
            <a:chOff x="4364073" y="-3213"/>
            <a:chExt cx="4779927" cy="2524130"/>
          </a:xfrm>
        </p:grpSpPr>
        <p:pic>
          <p:nvPicPr>
            <p:cNvPr id="60" name="Google Shape;60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" name="Google Shape;61;p1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62" name="Google Shape;62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" name="Google Shape;64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1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66" name="Google Shape;66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" name="Google Shape;69;p14"/>
            <p:cNvGrpSpPr/>
            <p:nvPr/>
          </p:nvGrpSpPr>
          <p:grpSpPr>
            <a:xfrm flipH="1">
              <a:off x="4364073" y="396118"/>
              <a:ext cx="4381556" cy="520699"/>
              <a:chOff x="0" y="0"/>
              <a:chExt cx="7545300" cy="896675"/>
            </a:xfrm>
          </p:grpSpPr>
          <p:pic>
            <p:nvPicPr>
              <p:cNvPr id="70" name="Google Shape;70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" name="Google Shape;74;p14"/>
            <p:cNvGrpSpPr/>
            <p:nvPr/>
          </p:nvGrpSpPr>
          <p:grpSpPr>
            <a:xfrm flipH="1">
              <a:off x="4762444" y="-3213"/>
              <a:ext cx="4381556" cy="520699"/>
              <a:chOff x="0" y="0"/>
              <a:chExt cx="7545300" cy="896675"/>
            </a:xfrm>
          </p:grpSpPr>
          <p:pic>
            <p:nvPicPr>
              <p:cNvPr id="75" name="Google Shape;75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" name="Google Shape;79;p14"/>
          <p:cNvGrpSpPr/>
          <p:nvPr/>
        </p:nvGrpSpPr>
        <p:grpSpPr>
          <a:xfrm>
            <a:off x="-2" y="2743188"/>
            <a:ext cx="4381556" cy="2524130"/>
            <a:chOff x="4364073" y="-3213"/>
            <a:chExt cx="4381556" cy="2524130"/>
          </a:xfrm>
        </p:grpSpPr>
        <p:grpSp>
          <p:nvGrpSpPr>
            <p:cNvPr id="80" name="Google Shape;80;p14"/>
            <p:cNvGrpSpPr/>
            <p:nvPr/>
          </p:nvGrpSpPr>
          <p:grpSpPr>
            <a:xfrm flipH="1">
              <a:off x="4364073" y="2000218"/>
              <a:ext cx="4381556" cy="520699"/>
              <a:chOff x="0" y="0"/>
              <a:chExt cx="7545300" cy="896675"/>
            </a:xfrm>
          </p:grpSpPr>
          <p:pic>
            <p:nvPicPr>
              <p:cNvPr id="81" name="Google Shape;81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85;p1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86" name="Google Shape;86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" name="Google Shape;89;p14"/>
            <p:cNvGrpSpPr/>
            <p:nvPr/>
          </p:nvGrpSpPr>
          <p:grpSpPr>
            <a:xfrm flipH="1">
              <a:off x="4364073" y="1198193"/>
              <a:ext cx="3186606" cy="520699"/>
              <a:chOff x="2057775" y="0"/>
              <a:chExt cx="5487525" cy="896675"/>
            </a:xfrm>
          </p:grpSpPr>
          <p:pic>
            <p:nvPicPr>
              <p:cNvPr id="90" name="Google Shape;90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" name="Google Shape;93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4"/>
            <p:cNvGrpSpPr/>
            <p:nvPr/>
          </p:nvGrpSpPr>
          <p:grpSpPr>
            <a:xfrm flipH="1">
              <a:off x="4364073" y="396118"/>
              <a:ext cx="1991656" cy="520699"/>
              <a:chOff x="4115550" y="0"/>
              <a:chExt cx="3429750" cy="896675"/>
            </a:xfrm>
          </p:grpSpPr>
          <p:pic>
            <p:nvPicPr>
              <p:cNvPr id="95" name="Google Shape;95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FC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Relationship Id="rId5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gif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11.jpg"/><Relationship Id="rId5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1.jpg"/><Relationship Id="rId5" Type="http://schemas.openxmlformats.org/officeDocument/2006/relationships/image" Target="../media/image31.png"/><Relationship Id="rId6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1.jp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34.jp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4294967295" type="ctrTitle"/>
          </p:nvPr>
        </p:nvSpPr>
        <p:spPr>
          <a:xfrm>
            <a:off x="208800" y="794900"/>
            <a:ext cx="6066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</a:rPr>
              <a:t>Helmet Integrated Impact </a:t>
            </a:r>
            <a:endParaRPr b="1" sz="3600">
              <a:solidFill>
                <a:srgbClr val="99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</a:rPr>
              <a:t>Detection System</a:t>
            </a:r>
            <a:endParaRPr b="1" sz="360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0000"/>
                </a:solidFill>
              </a:rPr>
              <a:t>(HI-IDS)</a:t>
            </a:r>
            <a:endParaRPr sz="3600"/>
          </a:p>
        </p:txBody>
      </p:sp>
      <p:sp>
        <p:nvSpPr>
          <p:cNvPr id="105" name="Google Shape;105;p15"/>
          <p:cNvSpPr txBox="1"/>
          <p:nvPr/>
        </p:nvSpPr>
        <p:spPr>
          <a:xfrm>
            <a:off x="2008325" y="2892950"/>
            <a:ext cx="31692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Presenter:  Calvin Lee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Role: Software Testing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00" y="2571750"/>
            <a:ext cx="2981574" cy="22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 our System Requirements</a:t>
            </a:r>
            <a:endParaRPr b="1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38" y="1391650"/>
            <a:ext cx="7701526" cy="25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Summarizing Standards and Safety </a:t>
            </a:r>
            <a:endParaRPr b="1"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863550"/>
            <a:ext cx="69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IEC 60086-4 Ed. 4.0 b:2014 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batteries - Part 4: Safety of lithium batteries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802.11b-1999 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Standard for Information Technology - Telecommunications and information exchange between systems - Local and Metropolitan networks - Specific requirements - Part 11: Wireless LAN Medium Access Control (MAC) and Physical Layer (PHY) specifications: Higher Speed Physical Layer (PHY) Extension in the 2.4 GHz band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836-2001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Recommended Practice for Precision Centrifuge Testing of Linear Accelerometers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9126-1:2001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engineering — Product quality — Part 1: Quality model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❑"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UHS-III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❏"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UHS-III SD Memory Card Standard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Top-level system A</a:t>
            </a:r>
            <a:r>
              <a:rPr b="1" lang="en"/>
              <a:t>rchitecture</a:t>
            </a:r>
            <a:endParaRPr b="1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18675"/>
            <a:ext cx="6236900" cy="33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2080450" y="3721050"/>
            <a:ext cx="8943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2222950" y="3673800"/>
            <a:ext cx="609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Sensor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990725" y="3163875"/>
            <a:ext cx="171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990725" y="2990175"/>
            <a:ext cx="123600" cy="51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114325" y="3342025"/>
            <a:ext cx="2568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924125" y="3046725"/>
            <a:ext cx="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5114325" y="3207925"/>
            <a:ext cx="345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990725" y="2941300"/>
            <a:ext cx="934500" cy="7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4868475" y="2924475"/>
            <a:ext cx="1179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Wireless Communication Module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374925" y="398250"/>
            <a:ext cx="8248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Partitioning The System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16212" r="15120" t="0"/>
          <a:stretch/>
        </p:blipFill>
        <p:spPr>
          <a:xfrm>
            <a:off x="374925" y="2121138"/>
            <a:ext cx="12426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 nano" id="205" name="Google Shape;205;p27"/>
          <p:cNvPicPr preferRelativeResize="0"/>
          <p:nvPr/>
        </p:nvPicPr>
        <p:blipFill rotWithShape="1">
          <a:blip r:embed="rId4">
            <a:alphaModFix/>
          </a:blip>
          <a:srcRect b="18396" l="6759" r="5451" t="17970"/>
          <a:stretch/>
        </p:blipFill>
        <p:spPr>
          <a:xfrm>
            <a:off x="2596225" y="2121138"/>
            <a:ext cx="2820564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 with graph" id="206" name="Google Shape;206;p27"/>
          <p:cNvPicPr preferRelativeResize="0"/>
          <p:nvPr/>
        </p:nvPicPr>
        <p:blipFill rotWithShape="1">
          <a:blip r:embed="rId5">
            <a:alphaModFix/>
          </a:blip>
          <a:srcRect b="0" l="0" r="0" t="18692"/>
          <a:stretch/>
        </p:blipFill>
        <p:spPr>
          <a:xfrm>
            <a:off x="6647175" y="1548089"/>
            <a:ext cx="1955300" cy="2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1744188" y="2461488"/>
            <a:ext cx="7254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5749125" y="2461500"/>
            <a:ext cx="7254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292900" y="1829550"/>
            <a:ext cx="5374200" cy="18024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 flipH="1" rot="10800000">
            <a:off x="6556550" y="1370712"/>
            <a:ext cx="2272500" cy="2720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2009775" y="3804900"/>
            <a:ext cx="172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Hardware</a:t>
            </a:r>
            <a:endParaRPr b="1" i="1" sz="1800"/>
          </a:p>
        </p:txBody>
      </p:sp>
      <p:sp>
        <p:nvSpPr>
          <p:cNvPr id="212" name="Google Shape;212;p27"/>
          <p:cNvSpPr txBox="1"/>
          <p:nvPr/>
        </p:nvSpPr>
        <p:spPr>
          <a:xfrm>
            <a:off x="7064675" y="4187225"/>
            <a:ext cx="153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Software</a:t>
            </a:r>
            <a:endParaRPr b="1" i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374925" y="398250"/>
            <a:ext cx="6689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Identifying</a:t>
            </a:r>
            <a:r>
              <a:rPr b="1" lang="en" sz="3000">
                <a:latin typeface="Lato"/>
                <a:ea typeface="Lato"/>
                <a:cs typeface="Lato"/>
                <a:sym typeface="Lato"/>
              </a:rPr>
              <a:t> Hardware Requirements 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16212" r="15120" t="0"/>
          <a:stretch/>
        </p:blipFill>
        <p:spPr>
          <a:xfrm>
            <a:off x="7558843" y="520782"/>
            <a:ext cx="1083926" cy="10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/>
        </p:nvSpPr>
        <p:spPr>
          <a:xfrm rot="5400000">
            <a:off x="5756850" y="1859275"/>
            <a:ext cx="4687800" cy="15822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rduino nano" id="220" name="Google Shape;220;p28"/>
          <p:cNvPicPr preferRelativeResize="0"/>
          <p:nvPr/>
        </p:nvPicPr>
        <p:blipFill rotWithShape="1">
          <a:blip r:embed="rId4">
            <a:alphaModFix/>
          </a:blip>
          <a:srcRect b="18396" l="6759" r="5451" t="17970"/>
          <a:stretch/>
        </p:blipFill>
        <p:spPr>
          <a:xfrm rot="5400000">
            <a:off x="6870659" y="3045703"/>
            <a:ext cx="2460293" cy="1070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 rot="5400000">
            <a:off x="7784393" y="1737800"/>
            <a:ext cx="632700" cy="47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5">
            <a:alphaModFix/>
          </a:blip>
          <a:srcRect b="0" l="0" r="911" t="941"/>
          <a:stretch/>
        </p:blipFill>
        <p:spPr>
          <a:xfrm>
            <a:off x="374925" y="1079675"/>
            <a:ext cx="6253424" cy="39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15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Designing The </a:t>
            </a:r>
            <a:r>
              <a:rPr b="1" lang="en" sz="3000">
                <a:latin typeface="Lato"/>
                <a:ea typeface="Lato"/>
                <a:cs typeface="Lato"/>
                <a:sym typeface="Lato"/>
              </a:rPr>
              <a:t>Hardware Using Arduino and </a:t>
            </a:r>
            <a:r>
              <a:rPr b="1" lang="en" sz="3000">
                <a:latin typeface="Lato"/>
                <a:ea typeface="Lato"/>
                <a:cs typeface="Lato"/>
                <a:sym typeface="Lato"/>
              </a:rPr>
              <a:t>Accelerometer</a:t>
            </a:r>
            <a:r>
              <a:rPr b="1" lang="en" sz="3000">
                <a:latin typeface="Lato"/>
                <a:ea typeface="Lato"/>
                <a:cs typeface="Lato"/>
                <a:sym typeface="Lato"/>
              </a:rPr>
              <a:t> </a:t>
            </a:r>
            <a:endParaRPr b="1" sz="3000"/>
          </a:p>
        </p:txBody>
      </p:sp>
      <p:pic>
        <p:nvPicPr>
          <p:cNvPr descr="Related image" id="228" name="Google Shape;228;p29"/>
          <p:cNvPicPr preferRelativeResize="0"/>
          <p:nvPr/>
        </p:nvPicPr>
        <p:blipFill rotWithShape="1">
          <a:blip r:embed="rId3">
            <a:alphaModFix/>
          </a:blip>
          <a:srcRect b="12016" l="4920" r="7205" t="12076"/>
          <a:stretch/>
        </p:blipFill>
        <p:spPr>
          <a:xfrm rot="-5400000">
            <a:off x="4089295" y="2161091"/>
            <a:ext cx="3970700" cy="147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249674" y="2298945"/>
            <a:ext cx="1704433" cy="154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9"/>
          <p:cNvCxnSpPr/>
          <p:nvPr/>
        </p:nvCxnSpPr>
        <p:spPr>
          <a:xfrm rot="5400000">
            <a:off x="6082508" y="3137059"/>
            <a:ext cx="1832400" cy="537900"/>
          </a:xfrm>
          <a:prstGeom prst="bentConnector3">
            <a:avLst>
              <a:gd fmla="val 98685" name="adj1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9"/>
          <p:cNvCxnSpPr/>
          <p:nvPr/>
        </p:nvCxnSpPr>
        <p:spPr>
          <a:xfrm rot="10800000">
            <a:off x="7224863" y="2489809"/>
            <a:ext cx="34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9"/>
          <p:cNvCxnSpPr/>
          <p:nvPr/>
        </p:nvCxnSpPr>
        <p:spPr>
          <a:xfrm flipH="1" rot="10800000">
            <a:off x="7460639" y="1442383"/>
            <a:ext cx="12000" cy="1281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9"/>
          <p:cNvCxnSpPr/>
          <p:nvPr/>
        </p:nvCxnSpPr>
        <p:spPr>
          <a:xfrm>
            <a:off x="6619449" y="1440893"/>
            <a:ext cx="807300" cy="12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9"/>
          <p:cNvCxnSpPr/>
          <p:nvPr/>
        </p:nvCxnSpPr>
        <p:spPr>
          <a:xfrm flipH="1">
            <a:off x="7116884" y="2950202"/>
            <a:ext cx="408300" cy="66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9"/>
          <p:cNvCxnSpPr/>
          <p:nvPr/>
        </p:nvCxnSpPr>
        <p:spPr>
          <a:xfrm rot="10800000">
            <a:off x="7052684" y="3172362"/>
            <a:ext cx="472500" cy="114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9"/>
          <p:cNvCxnSpPr/>
          <p:nvPr/>
        </p:nvCxnSpPr>
        <p:spPr>
          <a:xfrm rot="10800000">
            <a:off x="6901784" y="3412250"/>
            <a:ext cx="623400" cy="5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9"/>
          <p:cNvCxnSpPr/>
          <p:nvPr/>
        </p:nvCxnSpPr>
        <p:spPr>
          <a:xfrm flipH="1" rot="10800000">
            <a:off x="7133538" y="1930053"/>
            <a:ext cx="4800" cy="10296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9"/>
          <p:cNvCxnSpPr/>
          <p:nvPr/>
        </p:nvCxnSpPr>
        <p:spPr>
          <a:xfrm rot="10800000">
            <a:off x="6664888" y="1967674"/>
            <a:ext cx="462900" cy="72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9"/>
          <p:cNvCxnSpPr/>
          <p:nvPr/>
        </p:nvCxnSpPr>
        <p:spPr>
          <a:xfrm rot="10800000">
            <a:off x="6891278" y="2406205"/>
            <a:ext cx="21300" cy="10536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9"/>
          <p:cNvCxnSpPr/>
          <p:nvPr/>
        </p:nvCxnSpPr>
        <p:spPr>
          <a:xfrm flipH="1">
            <a:off x="6665209" y="2444333"/>
            <a:ext cx="236400" cy="9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9"/>
          <p:cNvCxnSpPr/>
          <p:nvPr/>
        </p:nvCxnSpPr>
        <p:spPr>
          <a:xfrm rot="10800000">
            <a:off x="7012460" y="2166706"/>
            <a:ext cx="21300" cy="1053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9"/>
          <p:cNvCxnSpPr/>
          <p:nvPr/>
        </p:nvCxnSpPr>
        <p:spPr>
          <a:xfrm rot="10800000">
            <a:off x="6675827" y="2202404"/>
            <a:ext cx="333600" cy="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9"/>
          <p:cNvSpPr txBox="1"/>
          <p:nvPr/>
        </p:nvSpPr>
        <p:spPr>
          <a:xfrm>
            <a:off x="305975" y="1232825"/>
            <a:ext cx="43956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Accelerometer</a:t>
            </a:r>
            <a:r>
              <a:rPr lang="en" sz="1800"/>
              <a:t> will measure helmet collisions.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Arduino nano will convert raw data from the accelerometer into g-force,  and filter out data below 100 g-force.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arduino nano will use its built in bluetooth to transmit its data to the app.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/>
        </p:nvSpPr>
        <p:spPr>
          <a:xfrm>
            <a:off x="265025" y="398250"/>
            <a:ext cx="8248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Identifying Software Requirements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App with graph" id="249" name="Google Shape;249;p30"/>
          <p:cNvPicPr preferRelativeResize="0"/>
          <p:nvPr/>
        </p:nvPicPr>
        <p:blipFill rotWithShape="1">
          <a:blip r:embed="rId3">
            <a:alphaModFix/>
          </a:blip>
          <a:srcRect b="0" l="0" r="0" t="18692"/>
          <a:stretch/>
        </p:blipFill>
        <p:spPr>
          <a:xfrm>
            <a:off x="6708375" y="2383364"/>
            <a:ext cx="1955300" cy="2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 flipH="1" rot="10800000">
            <a:off x="6549775" y="2205987"/>
            <a:ext cx="2272500" cy="2720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825" y="502433"/>
            <a:ext cx="1955300" cy="130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5">
            <a:alphaModFix/>
          </a:blip>
          <a:srcRect b="0" l="0" r="487" t="950"/>
          <a:stretch/>
        </p:blipFill>
        <p:spPr>
          <a:xfrm>
            <a:off x="360300" y="1079675"/>
            <a:ext cx="5594624" cy="38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9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Design Details to Design HI-IDS Application</a:t>
            </a:r>
            <a:endParaRPr b="1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128275"/>
            <a:ext cx="5452800" cy="382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Navigation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Scrollable Tabs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 </a:t>
            </a:r>
            <a:r>
              <a:rPr lang="en">
                <a:solidFill>
                  <a:srgbClr val="000000"/>
                </a:solidFill>
              </a:rPr>
              <a:t>Interface is </a:t>
            </a:r>
            <a:r>
              <a:rPr lang="en">
                <a:solidFill>
                  <a:srgbClr val="000000"/>
                </a:solidFill>
              </a:rPr>
              <a:t>divided into multiple screens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Intro: </a:t>
            </a:r>
            <a:r>
              <a:rPr lang="en">
                <a:solidFill>
                  <a:srgbClr val="000000"/>
                </a:solidFill>
              </a:rPr>
              <a:t>p</a:t>
            </a:r>
            <a:r>
              <a:rPr lang="en">
                <a:solidFill>
                  <a:srgbClr val="000000"/>
                </a:solidFill>
              </a:rPr>
              <a:t>roject </a:t>
            </a:r>
            <a:r>
              <a:rPr lang="en">
                <a:solidFill>
                  <a:srgbClr val="000000"/>
                </a:solidFill>
              </a:rPr>
              <a:t>l</a:t>
            </a:r>
            <a:r>
              <a:rPr lang="en">
                <a:solidFill>
                  <a:srgbClr val="000000"/>
                </a:solidFill>
              </a:rPr>
              <a:t>ogo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History: dynamic graph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Product: helmet picture and features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Team: members’ information, role, and qualification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Main </a:t>
            </a:r>
            <a:r>
              <a:rPr lang="en">
                <a:solidFill>
                  <a:srgbClr val="000000"/>
                </a:solidFill>
              </a:rPr>
              <a:t>Functionalities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Alert Box will pop up when data exceeds the threshold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Threshold: 100 G-Force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Graph will update based on the incoming data automatically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17974" l="6154" r="7280" t="10896"/>
          <a:stretch/>
        </p:blipFill>
        <p:spPr>
          <a:xfrm>
            <a:off x="6175575" y="773525"/>
            <a:ext cx="2656725" cy="43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/>
        </p:nvSpPr>
        <p:spPr>
          <a:xfrm>
            <a:off x="2189050" y="4585900"/>
            <a:ext cx="5191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Figure 1.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NFL players making helmet on helmet contact.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265988" y="183075"/>
            <a:ext cx="8471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Concussions are a Serious Problem in Football !</a:t>
            </a:r>
            <a:endParaRPr b="1" sz="3000"/>
          </a:p>
        </p:txBody>
      </p:sp>
      <p:pic>
        <p:nvPicPr>
          <p:cNvPr descr="Image result for why is football a dangerous sport" id="266" name="Google Shape;266;p32"/>
          <p:cNvPicPr preferRelativeResize="0"/>
          <p:nvPr/>
        </p:nvPicPr>
        <p:blipFill rotWithShape="1">
          <a:blip r:embed="rId3">
            <a:alphaModFix/>
          </a:blip>
          <a:srcRect b="3127" l="30825" r="17183" t="3519"/>
          <a:stretch/>
        </p:blipFill>
        <p:spPr>
          <a:xfrm>
            <a:off x="6300075" y="1283350"/>
            <a:ext cx="2590350" cy="310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hy is football a dangerous sport" id="267" name="Google Shape;267;p32"/>
          <p:cNvPicPr preferRelativeResize="0"/>
          <p:nvPr/>
        </p:nvPicPr>
        <p:blipFill rotWithShape="1">
          <a:blip r:embed="rId4">
            <a:alphaModFix/>
          </a:blip>
          <a:srcRect b="0" l="18964" r="11159" t="0"/>
          <a:stretch/>
        </p:blipFill>
        <p:spPr>
          <a:xfrm>
            <a:off x="3207601" y="1620342"/>
            <a:ext cx="2982449" cy="242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otball players concussions" id="268" name="Google Shape;268;p32"/>
          <p:cNvPicPr preferRelativeResize="0"/>
          <p:nvPr/>
        </p:nvPicPr>
        <p:blipFill rotWithShape="1">
          <a:blip r:embed="rId5">
            <a:alphaModFix/>
          </a:blip>
          <a:srcRect b="0" l="1433" r="16666" t="0"/>
          <a:stretch/>
        </p:blipFill>
        <p:spPr>
          <a:xfrm>
            <a:off x="185950" y="1485449"/>
            <a:ext cx="2911624" cy="2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862500" y="1472488"/>
            <a:ext cx="7591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Measures the g-force of collisions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Alerts coaches when a player is in danger of a concussion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4" name="Google Shape;274;p33"/>
          <p:cNvSpPr txBox="1"/>
          <p:nvPr>
            <p:ph type="title"/>
          </p:nvPr>
        </p:nvSpPr>
        <p:spPr>
          <a:xfrm>
            <a:off x="51150" y="109900"/>
            <a:ext cx="9041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HI-IDS is Designed to Lower Brain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Damages in Players</a:t>
            </a:r>
            <a:endParaRPr b="1" sz="3000"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700" y="2613700"/>
            <a:ext cx="1706175" cy="2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56" y="2835100"/>
            <a:ext cx="2269543" cy="1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488" y="3287069"/>
            <a:ext cx="1509025" cy="8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9725" y="3287075"/>
            <a:ext cx="823475" cy="11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2189050" y="4585900"/>
            <a:ext cx="5191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Figure 1.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NFL players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making helmet on helmet contact.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65988" y="183075"/>
            <a:ext cx="8471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Concussions are a Serious Problem in Football !</a:t>
            </a:r>
            <a:endParaRPr b="1" sz="3000"/>
          </a:p>
        </p:txBody>
      </p:sp>
      <p:pic>
        <p:nvPicPr>
          <p:cNvPr descr="Image result for why is football a dangerous sport" id="113" name="Google Shape;113;p16"/>
          <p:cNvPicPr preferRelativeResize="0"/>
          <p:nvPr/>
        </p:nvPicPr>
        <p:blipFill rotWithShape="1">
          <a:blip r:embed="rId3">
            <a:alphaModFix/>
          </a:blip>
          <a:srcRect b="3127" l="30825" r="17183" t="3519"/>
          <a:stretch/>
        </p:blipFill>
        <p:spPr>
          <a:xfrm>
            <a:off x="6300075" y="1283350"/>
            <a:ext cx="2590350" cy="310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hy is football a dangerous sport"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18964" r="11159" t="0"/>
          <a:stretch/>
        </p:blipFill>
        <p:spPr>
          <a:xfrm>
            <a:off x="3207601" y="1620342"/>
            <a:ext cx="2982449" cy="242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otball players concussions" id="115" name="Google Shape;115;p16"/>
          <p:cNvPicPr preferRelativeResize="0"/>
          <p:nvPr/>
        </p:nvPicPr>
        <p:blipFill rotWithShape="1">
          <a:blip r:embed="rId5">
            <a:alphaModFix/>
          </a:blip>
          <a:srcRect b="0" l="1433" r="16666" t="0"/>
          <a:stretch/>
        </p:blipFill>
        <p:spPr>
          <a:xfrm>
            <a:off x="185950" y="1485449"/>
            <a:ext cx="2911624" cy="2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22300" y="423825"/>
            <a:ext cx="37023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Questions?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0" y="206875"/>
            <a:ext cx="9144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Overview</a:t>
            </a:r>
            <a:endParaRPr b="1" sz="3000"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2579625" y="206875"/>
            <a:ext cx="63780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Objectives, Desired Functionalities, and Use Cases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System Requirements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 and Safety Summaries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Top-level System Design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Design and Requirements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Design and Requirements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58571">
            <a:off x="603501" y="1952224"/>
            <a:ext cx="1392172" cy="1689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299600" y="180700"/>
            <a:ext cx="9144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Building a HI-IDS with Qualified Team Member</a:t>
            </a:r>
            <a:r>
              <a:rPr b="1" lang="en" sz="3000"/>
              <a:t>s</a:t>
            </a:r>
            <a:r>
              <a:rPr b="1" lang="en" sz="3000"/>
              <a:t> </a:t>
            </a:r>
            <a:endParaRPr b="1" sz="3000"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13683" l="12289" r="50672" t="30120"/>
          <a:stretch/>
        </p:blipFill>
        <p:spPr>
          <a:xfrm>
            <a:off x="526550" y="1488700"/>
            <a:ext cx="1414326" cy="14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004225" y="1641038"/>
            <a:ext cx="26274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Jasmine Arrieta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Hardware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Electronics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3D Printing, Creo, Python, Power Systems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453800" y="3543050"/>
            <a:ext cx="2840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Socheath Sok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Software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BME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MATLAB, Simulink, VHDL, &amp; Assembly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353175" y="1697975"/>
            <a:ext cx="32592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Calvin Lee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Software testing &amp;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development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Communications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C++ / Python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99600" y="3324444"/>
            <a:ext cx="24354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Rhyan Gonzalez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Role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Hardware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Emphasis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Electronics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C++, VHDL, Matlab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16916" r="12775" t="12739"/>
          <a:stretch/>
        </p:blipFill>
        <p:spPr>
          <a:xfrm>
            <a:off x="7116413" y="3392150"/>
            <a:ext cx="1414327" cy="14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 b="11328" l="28409" r="27151" t="16884"/>
          <a:stretch/>
        </p:blipFill>
        <p:spPr>
          <a:xfrm>
            <a:off x="2650562" y="2995538"/>
            <a:ext cx="1544378" cy="166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687" y="1588037"/>
            <a:ext cx="1404488" cy="140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3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Primary Technical Objectives are Usability and Accuracy</a:t>
            </a:r>
            <a:endParaRPr b="1" sz="2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37575" y="1397800"/>
            <a:ext cx="551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Seamlessly integrate the sensor into the helmet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Measure impacts between +/- 200 G force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Communication range of at least 50 meters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Powered by rechargeable batteries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21" y="1531100"/>
            <a:ext cx="923450" cy="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650" y="2571738"/>
            <a:ext cx="1040639" cy="14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313" y="2882913"/>
            <a:ext cx="608150" cy="5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0" l="12173" r="10487" t="0"/>
          <a:stretch/>
        </p:blipFill>
        <p:spPr>
          <a:xfrm>
            <a:off x="5236800" y="2882925"/>
            <a:ext cx="1040650" cy="9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Desired Functionalities is to Detect Concussions</a:t>
            </a:r>
            <a:endParaRPr b="1" sz="2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152475"/>
            <a:ext cx="53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Measure collisions to the helmet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T</a:t>
            </a:r>
            <a:r>
              <a:rPr lang="en" sz="1800">
                <a:solidFill>
                  <a:srgbClr val="000000"/>
                </a:solidFill>
              </a:rPr>
              <a:t>ransmit the data collected from the helmet wirelessly to an app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Send an alert on the app when a helmet collision exceeds a certain threshold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Display a history of impact data over a selected period of time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950" y="2091900"/>
            <a:ext cx="2882775" cy="17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A1A1A"/>
                </a:solidFill>
              </a:rPr>
              <a:t>HI-IDS is Suited for Football Players</a:t>
            </a:r>
            <a:endParaRPr b="1" sz="24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1152475"/>
            <a:ext cx="54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Helmet: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Football players of any level playing games and practices 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App: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Coaches and physicians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00" y="2234912"/>
            <a:ext cx="3649200" cy="205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21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HI-IDS with Important </a:t>
            </a:r>
            <a:r>
              <a:rPr b="1" lang="en"/>
              <a:t>Key System Requirements</a:t>
            </a:r>
            <a:endParaRPr b="1"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31" y="791200"/>
            <a:ext cx="7442670" cy="4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Type for our System R</a:t>
            </a:r>
            <a:r>
              <a:rPr b="1" lang="en"/>
              <a:t>equirements</a:t>
            </a:r>
            <a:endParaRPr b="1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75" y="945975"/>
            <a:ext cx="6094555" cy="39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